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7" r:id="rId3"/>
    <p:sldId id="284" r:id="rId4"/>
    <p:sldId id="268" r:id="rId5"/>
    <p:sldId id="269" r:id="rId6"/>
    <p:sldId id="283" r:id="rId7"/>
    <p:sldId id="270" r:id="rId8"/>
    <p:sldId id="271" r:id="rId9"/>
    <p:sldId id="272" r:id="rId10"/>
    <p:sldId id="273" r:id="rId11"/>
    <p:sldId id="274" r:id="rId12"/>
    <p:sldId id="285" r:id="rId13"/>
    <p:sldId id="276" r:id="rId14"/>
    <p:sldId id="277" r:id="rId15"/>
    <p:sldId id="278" r:id="rId16"/>
    <p:sldId id="279" r:id="rId17"/>
    <p:sldId id="280" r:id="rId18"/>
    <p:sldId id="281" r:id="rId19"/>
    <p:sldId id="286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D579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5714" autoAdjust="0"/>
  </p:normalViewPr>
  <p:slideViewPr>
    <p:cSldViewPr>
      <p:cViewPr varScale="1">
        <p:scale>
          <a:sx n="109" d="100"/>
          <a:sy n="109" d="100"/>
        </p:scale>
        <p:origin x="12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6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42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B6BB6-7068-42E3-B38B-68CCAF712B87}" type="datetimeFigureOut">
              <a:rPr lang="en-US" smtClean="0"/>
              <a:t>5/22/25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6B64-21EC-4770-9299-188D49E48C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4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A8A38-43DE-1E45-BDAA-06CFBC40319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457F41D-983C-49E6-974A-2E265AD4BC5E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3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9D584C2F-4DF0-4AC2-9218-69EE5FFBFB5A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4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9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3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7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9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0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9AF4FD-BE60-3D43-AE44-BED391FF1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5/22/25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38FD76-4CD5-C54C-8EB7-D533FDF8A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w3oLDqxH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Rdd1ddubDu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eabUdjX_-r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JEhbK-6_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41425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Work Study and Loans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4000" b="1" dirty="0">
                <a:solidFill>
                  <a:srgbClr val="000000"/>
                </a:solidFill>
              </a:rPr>
              <a:t>12</a:t>
            </a:r>
            <a:r>
              <a:rPr lang="en-US" sz="4000" b="1" baseline="30000" dirty="0">
                <a:solidFill>
                  <a:srgbClr val="000000"/>
                </a:solidFill>
              </a:rPr>
              <a:t>th</a:t>
            </a:r>
            <a:r>
              <a:rPr lang="en-US" sz="4000" b="1" dirty="0">
                <a:solidFill>
                  <a:srgbClr val="000000"/>
                </a:solidFill>
              </a:rPr>
              <a:t> Grade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032375"/>
            <a:ext cx="7391400" cy="1752600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Learning Target: </a:t>
            </a:r>
            <a:r>
              <a:rPr lang="en-US" sz="1600" dirty="0">
                <a:solidFill>
                  <a:schemeClr val="tx1"/>
                </a:solidFill>
              </a:rPr>
              <a:t>The students will know how to apply for loans and work study opportunities at postsecondary institutions.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1981200"/>
            <a:ext cx="3517900" cy="231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8" y="5334000"/>
            <a:ext cx="76540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A0C3AC-2A72-484B-B07D-F2CC519F1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86477EF-3991-4D07-9F11-9E887C34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5270243"/>
            <a:ext cx="7928998" cy="9704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Whole Group Dialogue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A23F8109-B0C1-4D0F-A1B4-C89C9AD7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10" y="995376"/>
            <a:ext cx="3453230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200A75-1BA0-4D46-8F86-C394387D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9" y="1714628"/>
            <a:ext cx="3113532" cy="16578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95376"/>
            <a:ext cx="3957963" cy="3217334"/>
          </a:xfrm>
          <a:effectLst/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400" dirty="0"/>
              <a:t>What did the students say was </a:t>
            </a:r>
            <a:r>
              <a:rPr lang="en-US" sz="2400" b="1" dirty="0">
                <a:solidFill>
                  <a:srgbClr val="0070C0"/>
                </a:solidFill>
              </a:rPr>
              <a:t>valuable</a:t>
            </a:r>
            <a:r>
              <a:rPr lang="en-US" sz="2400" dirty="0"/>
              <a:t> about their jobs?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endParaRPr lang="en-US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400" dirty="0"/>
              <a:t>How can work study </a:t>
            </a:r>
            <a:r>
              <a:rPr lang="en-US" sz="2400" b="1" dirty="0">
                <a:solidFill>
                  <a:srgbClr val="00B0F0"/>
                </a:solidFill>
              </a:rPr>
              <a:t>strengthen</a:t>
            </a:r>
            <a:r>
              <a:rPr lang="en-US" sz="2400" dirty="0"/>
              <a:t> your future career options?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EDA40B90-E281-4108-8CC2-959D5F95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500" y="5154307"/>
            <a:ext cx="7928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97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Review: Work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863" y="152400"/>
            <a:ext cx="5136536" cy="6553200"/>
          </a:xfrm>
        </p:spPr>
        <p:txBody>
          <a:bodyPr anchor="ctr">
            <a:noAutofit/>
          </a:bodyPr>
          <a:lstStyle/>
          <a:p>
            <a:pPr marL="514350" lvl="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400" b="1" dirty="0"/>
              <a:t>What </a:t>
            </a:r>
            <a:r>
              <a:rPr lang="en-US" sz="2400" b="1" dirty="0">
                <a:solidFill>
                  <a:schemeClr val="accent6"/>
                </a:solidFill>
              </a:rPr>
              <a:t>kinds of jobs </a:t>
            </a:r>
            <a:r>
              <a:rPr lang="en-US" sz="2400" b="1" dirty="0"/>
              <a:t>did the featured students do on campus for federal work study?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Student coordinator </a:t>
            </a:r>
            <a:r>
              <a:rPr lang="en-US" sz="2400" dirty="0"/>
              <a:t>for cafeteria to community program—provide extra cafeteria food for food pantries in the town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Athletic training</a:t>
            </a:r>
            <a:r>
              <a:rPr lang="en-US" sz="2400" dirty="0"/>
              <a:t>—rehabbing athletes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Photographer</a:t>
            </a:r>
            <a:r>
              <a:rPr lang="en-US" sz="2400" dirty="0"/>
              <a:t>—take pictures at campus events or of places on campus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Radio broadcasting</a:t>
            </a:r>
            <a:r>
              <a:rPr lang="en-US" sz="2400" dirty="0"/>
              <a:t>—broadcast campus events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DF2FD-08F0-5F4F-AA2C-CE4E45DA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45" y="4724400"/>
            <a:ext cx="2224559" cy="11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Review: Work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863" y="152400"/>
            <a:ext cx="5136536" cy="6400800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2400" b="1" dirty="0"/>
              <a:t>How can work study </a:t>
            </a:r>
            <a:r>
              <a:rPr lang="en-US" sz="2400" b="1" dirty="0">
                <a:solidFill>
                  <a:schemeClr val="accent6"/>
                </a:solidFill>
              </a:rPr>
              <a:t>strengthen</a:t>
            </a:r>
            <a:r>
              <a:rPr lang="en-US" sz="2400" b="1" dirty="0"/>
              <a:t> your future career options?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May allow you to see </a:t>
            </a:r>
            <a:r>
              <a:rPr lang="en-US" sz="2400" b="1" dirty="0">
                <a:solidFill>
                  <a:srgbClr val="00B0F0"/>
                </a:solidFill>
              </a:rPr>
              <a:t>varied</a:t>
            </a:r>
            <a:r>
              <a:rPr lang="en-US" sz="2400" dirty="0"/>
              <a:t> types of work that relate to your interests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Helps students </a:t>
            </a:r>
            <a:r>
              <a:rPr lang="en-US" sz="2400" b="1" dirty="0">
                <a:solidFill>
                  <a:srgbClr val="002060"/>
                </a:solidFill>
              </a:rPr>
              <a:t>improve</a:t>
            </a:r>
            <a:r>
              <a:rPr lang="en-US" sz="2400" dirty="0"/>
              <a:t> skills that relate to their career interests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Might help students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decide</a:t>
            </a:r>
            <a:r>
              <a:rPr lang="en-US" sz="2400" dirty="0"/>
              <a:t> if they should go on to graduate school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The jobs students do can go on their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resumes</a:t>
            </a:r>
            <a:r>
              <a:rPr lang="en-US" sz="2400" dirty="0"/>
              <a:t>, making them more attractive candidates for positions after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DF2FD-08F0-5F4F-AA2C-CE4E45DA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45" y="4724400"/>
            <a:ext cx="2224559" cy="11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914" y="101250"/>
            <a:ext cx="4316172" cy="95416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Loan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CE9C4-C323-9241-BA91-F405979D4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6" r="22983"/>
          <a:stretch/>
        </p:blipFill>
        <p:spPr>
          <a:xfrm>
            <a:off x="707951" y="2590800"/>
            <a:ext cx="2320999" cy="18008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73109"/>
            <a:ext cx="5562600" cy="4446691"/>
          </a:xfrm>
        </p:spPr>
        <p:txBody>
          <a:bodyPr anchor="t">
            <a:noAutofit/>
          </a:bodyPr>
          <a:lstStyle/>
          <a:p>
            <a:pPr lvl="0"/>
            <a:r>
              <a:rPr lang="en-US" sz="2400" dirty="0"/>
              <a:t>A bank or college provides a student a specific sum of money, or loan, and the student (and/or family) signs a </a:t>
            </a:r>
            <a:r>
              <a:rPr lang="en-US" sz="2400" b="1" dirty="0">
                <a:solidFill>
                  <a:srgbClr val="0070C0"/>
                </a:solidFill>
              </a:rPr>
              <a:t>legal agreement to pay it back over a specified amount of time. 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Loans can be a reasonable way to cover part of college costs, but they have to be paid back with an additional amount of </a:t>
            </a:r>
            <a:r>
              <a:rPr lang="en-US" sz="2400" b="1" dirty="0">
                <a:solidFill>
                  <a:srgbClr val="00B050"/>
                </a:solidFill>
              </a:rPr>
              <a:t>interest</a:t>
            </a:r>
            <a:r>
              <a:rPr lang="en-US" sz="2400" dirty="0"/>
              <a:t>, so it is very important to know the facts.</a:t>
            </a:r>
          </a:p>
          <a:p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Video: Types of Federal Loans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22F6BEF-C9DB-1D4B-825F-0D5478B47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76" b="21183"/>
          <a:stretch/>
        </p:blipFill>
        <p:spPr>
          <a:xfrm>
            <a:off x="20" y="79743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767940" y="4114800"/>
            <a:ext cx="6376060" cy="2452687"/>
          </a:xfrm>
        </p:spPr>
        <p:txBody>
          <a:bodyPr anchor="ctr">
            <a:noAutofit/>
          </a:bodyPr>
          <a:lstStyle/>
          <a:p>
            <a:pPr lvl="2"/>
            <a:r>
              <a:rPr lang="en-US" dirty="0"/>
              <a:t>1/3 of the class listen for what </a:t>
            </a:r>
            <a:r>
              <a:rPr lang="en-US" b="1" dirty="0">
                <a:solidFill>
                  <a:srgbClr val="C00000"/>
                </a:solidFill>
              </a:rPr>
              <a:t>subsidized</a:t>
            </a:r>
            <a:r>
              <a:rPr lang="en-US" dirty="0"/>
              <a:t> loans are </a:t>
            </a:r>
          </a:p>
          <a:p>
            <a:pPr lvl="2"/>
            <a:r>
              <a:rPr lang="en-US" dirty="0"/>
              <a:t>1/3 of the class listen for what </a:t>
            </a:r>
            <a:r>
              <a:rPr lang="en-US" b="1" dirty="0">
                <a:solidFill>
                  <a:srgbClr val="00B0F0"/>
                </a:solidFill>
              </a:rPr>
              <a:t>unsubsidized</a:t>
            </a:r>
            <a:r>
              <a:rPr lang="en-US" dirty="0"/>
              <a:t> loans are</a:t>
            </a:r>
          </a:p>
          <a:p>
            <a:pPr lvl="2"/>
            <a:r>
              <a:rPr lang="en-US" dirty="0"/>
              <a:t>1/3 listen for what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 plus </a:t>
            </a:r>
            <a:r>
              <a:rPr lang="en-US" dirty="0"/>
              <a:t>loans are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</a:rPr>
              <a:t>Everyone should be prepared to share their answers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355084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900" dirty="0">
                <a:latin typeface="+mj-lt"/>
              </a:rPr>
              <a:t>Click on the image to access the video</a:t>
            </a:r>
          </a:p>
        </p:txBody>
      </p:sp>
    </p:spTree>
    <p:extLst>
      <p:ext uri="{BB962C8B-B14F-4D97-AF65-F5344CB8AC3E}">
        <p14:creationId xmlns:p14="http://schemas.microsoft.com/office/powerpoint/2010/main" val="2114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87" y="499397"/>
            <a:ext cx="4447066" cy="164018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Whole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87" y="2423821"/>
            <a:ext cx="4447067" cy="351978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What are subsidized loans?</a:t>
            </a:r>
          </a:p>
          <a:p>
            <a:pPr lvl="0"/>
            <a:r>
              <a:rPr lang="en-US" sz="2400" dirty="0"/>
              <a:t>What are unsubsidized loans?</a:t>
            </a:r>
          </a:p>
          <a:p>
            <a:pPr lvl="0"/>
            <a:r>
              <a:rPr lang="en-US" sz="2400" dirty="0"/>
              <a:t>What are Direct Plus loans?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021A75-165B-9249-B369-D25AE978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2623399"/>
            <a:ext cx="2823882" cy="150362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5510253"/>
            <a:ext cx="7421963" cy="10336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Federal Loans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C1393-84A1-3948-B4B7-D99D6C20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96" y="154924"/>
            <a:ext cx="4336007" cy="17344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05800" cy="2362381"/>
          </a:xfrm>
        </p:spPr>
        <p:txBody>
          <a:bodyPr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/>
              <a:t>Subsidized loans postpone the student’s interest obligation as long as they are in college at least half time.</a:t>
            </a:r>
          </a:p>
          <a:p>
            <a:pPr lvl="0">
              <a:lnSpc>
                <a:spcPct val="90000"/>
              </a:lnSpc>
            </a:pP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US" sz="2400" dirty="0"/>
              <a:t>Unsubsidized loans incur interest charges while the student is in college. </a:t>
            </a:r>
          </a:p>
          <a:p>
            <a:pPr lvl="0">
              <a:lnSpc>
                <a:spcPct val="90000"/>
              </a:lnSpc>
            </a:pP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US" sz="2400" dirty="0"/>
              <a:t>Direct Plus loans can be taken out by parents.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4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8" y="457201"/>
            <a:ext cx="7588358" cy="115047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More on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14" y="2438399"/>
            <a:ext cx="4501377" cy="3175199"/>
          </a:xfrm>
        </p:spPr>
        <p:txBody>
          <a:bodyPr anchor="t">
            <a:normAutofit/>
          </a:bodyPr>
          <a:lstStyle/>
          <a:p>
            <a:r>
              <a:rPr lang="en-US" sz="2400" dirty="0"/>
              <a:t>Private banks will make loans as well, but usually they have </a:t>
            </a:r>
            <a:r>
              <a:rPr lang="en-US" sz="2400" b="1" dirty="0"/>
              <a:t>higher interest rates, need to be repaid while the student is in college, and can be harder to get.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3057523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87FD2-B18F-25FD-763B-01A39EF9C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95" y="2849116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3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Good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You pay a price (interest) for the right to borrow the loan money and end up paying back </a:t>
            </a:r>
            <a:r>
              <a:rPr lang="en-US" sz="2400" b="1" dirty="0"/>
              <a:t>more</a:t>
            </a:r>
            <a:r>
              <a:rPr lang="en-US" sz="2400" dirty="0"/>
              <a:t> than the actual amount of the loan. </a:t>
            </a:r>
          </a:p>
          <a:p>
            <a:endParaRPr lang="en-US" sz="2400" dirty="0"/>
          </a:p>
          <a:p>
            <a:r>
              <a:rPr lang="en-US" sz="2400" dirty="0"/>
              <a:t>Low interest rates can </a:t>
            </a:r>
            <a:r>
              <a:rPr lang="en-US" sz="2400" b="1" dirty="0"/>
              <a:t>save</a:t>
            </a:r>
            <a:r>
              <a:rPr lang="en-US" sz="2400" dirty="0"/>
              <a:t> students thousands of dollars.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4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Good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Talk with your </a:t>
            </a:r>
            <a:r>
              <a:rPr lang="en-US" sz="2400" b="1" dirty="0"/>
              <a:t>school counselor </a:t>
            </a:r>
            <a:r>
              <a:rPr lang="en-US" sz="2400" dirty="0"/>
              <a:t>for help with all different types of financial aid, including loans.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shorter the time period for repayment</a:t>
            </a:r>
            <a:r>
              <a:rPr lang="en-US" sz="2400" dirty="0"/>
              <a:t>, and the lower the interest rate, the less additional expense to the borrower–the student.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33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457201"/>
            <a:ext cx="4360680" cy="1556870"/>
          </a:xfrm>
        </p:spPr>
        <p:txBody>
          <a:bodyPr anchor="b">
            <a:normAutofit/>
          </a:bodyPr>
          <a:lstStyle/>
          <a:p>
            <a:r>
              <a:rPr lang="en-US" b="1" dirty="0"/>
              <a:t>Last Time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97" y="2277036"/>
            <a:ext cx="4360679" cy="3461155"/>
          </a:xfrm>
        </p:spPr>
        <p:txBody>
          <a:bodyPr>
            <a:normAutofit/>
          </a:bodyPr>
          <a:lstStyle/>
          <a:p>
            <a:r>
              <a:rPr lang="en-US" sz="2400" dirty="0"/>
              <a:t>In the last session you learned about grants and scholarships—two ways that students can help pay for postsecondary education.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7D52E-A8CC-4844-91C6-B28BDD15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24" y="1372757"/>
            <a:ext cx="2784652" cy="106336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44" y="3375824"/>
            <a:ext cx="2253277" cy="22432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6115049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Thoughts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2768"/>
            <a:ext cx="8610600" cy="5025232"/>
          </a:xfrm>
        </p:spPr>
        <p:txBody>
          <a:bodyPr>
            <a:normAutofit/>
          </a:bodyPr>
          <a:lstStyle/>
          <a:p>
            <a:r>
              <a:rPr lang="en-US" sz="2400" dirty="0"/>
              <a:t>Not everybody needs loans, but </a:t>
            </a:r>
            <a:r>
              <a:rPr lang="en-US" sz="2400" b="1" dirty="0">
                <a:solidFill>
                  <a:srgbClr val="C00000"/>
                </a:solidFill>
              </a:rPr>
              <a:t>sometimes students’ financial needs change while in college</a:t>
            </a:r>
            <a:r>
              <a:rPr lang="en-US" sz="2400" dirty="0"/>
              <a:t>, so it is good for everyone to know about the options. </a:t>
            </a:r>
          </a:p>
          <a:p>
            <a:endParaRPr lang="en-US" sz="2400" dirty="0"/>
          </a:p>
          <a:p>
            <a:r>
              <a:rPr lang="en-US" sz="2400" dirty="0"/>
              <a:t>School counselors are a great resource for more information. Once you are accepted to a college, the </a:t>
            </a:r>
            <a:r>
              <a:rPr lang="en-US" sz="2400" b="1" dirty="0">
                <a:solidFill>
                  <a:schemeClr val="accent6"/>
                </a:solidFill>
              </a:rPr>
              <a:t>financial aid office at that school can assist </a:t>
            </a:r>
            <a:r>
              <a:rPr lang="en-US" sz="2400" dirty="0"/>
              <a:t>as well.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1846F-09D2-8B42-9501-7C6BDD24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4876800"/>
            <a:ext cx="2127250" cy="14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b="1" dirty="0"/>
              <a:t>Today . . 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" y="2071316"/>
            <a:ext cx="7876431" cy="4119172"/>
          </a:xfrm>
        </p:spPr>
        <p:txBody>
          <a:bodyPr anchor="t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Today we will focus on two additional ways students pay for college--federal work study and federal loans.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5DA4B-E526-097B-5625-D73F6AB99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5410200"/>
            <a:ext cx="1778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9"/>
            <a:ext cx="4316172" cy="958292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Work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B2F5D-9F60-3C42-B0E4-EF83AA94B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99098"/>
            <a:ext cx="1903636" cy="1879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76" y="1937310"/>
            <a:ext cx="4316172" cy="3666048"/>
          </a:xfrm>
        </p:spPr>
        <p:txBody>
          <a:bodyPr anchor="t">
            <a:noAutofit/>
          </a:bodyPr>
          <a:lstStyle/>
          <a:p>
            <a:r>
              <a:rPr lang="en-US" sz="2400" dirty="0"/>
              <a:t>Work study basically means having a </a:t>
            </a:r>
            <a:r>
              <a:rPr lang="en-US" sz="2400" b="1" dirty="0">
                <a:solidFill>
                  <a:srgbClr val="0070C0"/>
                </a:solidFill>
              </a:rPr>
              <a:t>job at college that is attached to your financial aid package</a:t>
            </a:r>
            <a:r>
              <a:rPr lang="en-US" sz="2400" dirty="0">
                <a:solidFill>
                  <a:srgbClr val="0070C0"/>
                </a:solidFill>
              </a:rPr>
              <a:t>.  </a:t>
            </a:r>
          </a:p>
          <a:p>
            <a:endParaRPr lang="en-US" sz="2400" dirty="0"/>
          </a:p>
          <a:p>
            <a:r>
              <a:rPr lang="en-US" sz="2400" dirty="0"/>
              <a:t>Specific jobs are designated for work study students, although students may have to apply and can choose among different types of jobs. </a:t>
            </a:r>
          </a:p>
          <a:p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Work Study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572000" cy="67056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Work study allows students to earn money for working at college. </a:t>
            </a:r>
            <a:r>
              <a:rPr lang="en-US" sz="2400" b="1" dirty="0">
                <a:solidFill>
                  <a:srgbClr val="0070C0"/>
                </a:solidFill>
              </a:rPr>
              <a:t>Many students use this money toward tuition.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Students often are too busy at their job to study. However, some jobs allow students to study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while</a:t>
            </a:r>
            <a:r>
              <a:rPr lang="en-US" sz="2400" dirty="0">
                <a:solidFill>
                  <a:srgbClr val="000000"/>
                </a:solidFill>
              </a:rPr>
              <a:t> working.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Students may be able to get a job </a:t>
            </a:r>
            <a:r>
              <a:rPr lang="en-US" sz="2400" b="1" dirty="0">
                <a:solidFill>
                  <a:srgbClr val="C00000"/>
                </a:solidFill>
              </a:rPr>
              <a:t>related to their major</a:t>
            </a:r>
            <a:r>
              <a:rPr lang="en-US" sz="2400" b="1" dirty="0">
                <a:solidFill>
                  <a:srgbClr val="FF4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which is very good for growth, networking, and their resume. 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B876-2941-684B-B781-C333335B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52849"/>
            <a:ext cx="4668441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Video: Opportunity to Learn</a:t>
            </a:r>
          </a:p>
        </p:txBody>
      </p:sp>
      <p:pic>
        <p:nvPicPr>
          <p:cNvPr id="7" name="Content Placeholder 4" descr="A person smiling for the camera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1265716-B9C5-3F48-8D9E-EDE93613D3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1" b="1362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8FDB3-6596-8147-9E99-E105DC98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3457574"/>
            <a:ext cx="5614060" cy="590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algn="ctr" defTabSz="914400">
              <a:lnSpc>
                <a:spcPct val="90000"/>
              </a:lnSpc>
              <a:buNone/>
            </a:pPr>
            <a:r>
              <a:rPr lang="en-US" sz="900" dirty="0"/>
              <a:t>Click on the image to access the video</a:t>
            </a:r>
          </a:p>
        </p:txBody>
      </p:sp>
    </p:spTree>
    <p:extLst>
      <p:ext uri="{BB962C8B-B14F-4D97-AF65-F5344CB8AC3E}">
        <p14:creationId xmlns:p14="http://schemas.microsoft.com/office/powerpoint/2010/main" val="338461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4024313"/>
            <a:ext cx="360164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Video: Work Study at CUNY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1490" y="3495674"/>
            <a:ext cx="561406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Click on the image to access the video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2D19D-7DF5-D24E-9196-FDF4FDD8509A}"/>
              </a:ext>
            </a:extLst>
          </p:cNvPr>
          <p:cNvSpPr txBox="1"/>
          <p:nvPr/>
        </p:nvSpPr>
        <p:spPr>
          <a:xfrm>
            <a:off x="4933381" y="4329267"/>
            <a:ext cx="4110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While watching the video, </a:t>
            </a:r>
            <a:r>
              <a:rPr lang="en-US" sz="2400" b="1" dirty="0">
                <a:solidFill>
                  <a:srgbClr val="FFC000"/>
                </a:solidFill>
              </a:rPr>
              <a:t>record one thing you learned about federal work study </a:t>
            </a:r>
            <a:r>
              <a:rPr lang="en-US" sz="2400" dirty="0"/>
              <a:t>and be prepared to share it.</a:t>
            </a:r>
          </a:p>
        </p:txBody>
      </p:sp>
      <p:pic>
        <p:nvPicPr>
          <p:cNvPr id="4" name="Picture 3" descr="A blue screen with white text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48B6D34D-3AD3-7F66-4CC9-9F72BAA3F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1840"/>
            <a:ext cx="6705600" cy="33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6" y="4445251"/>
            <a:ext cx="8176104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dirty="0"/>
              <a:t>Whole Group </a:t>
            </a:r>
            <a:r>
              <a:rPr lang="en-US" b="1" dirty="0">
                <a:solidFill>
                  <a:srgbClr val="00B0F0"/>
                </a:solidFill>
              </a:rPr>
              <a:t>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5795963"/>
            <a:ext cx="8176104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70C0"/>
                </a:solidFill>
              </a:rPr>
              <a:t>What was one thing you learned about federal work study? 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6423" y="503573"/>
            <a:ext cx="5351153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61" r="8647" b="2"/>
          <a:stretch/>
        </p:blipFill>
        <p:spPr>
          <a:xfrm>
            <a:off x="2834794" y="1222551"/>
            <a:ext cx="3474412" cy="22291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49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74031"/>
            <a:ext cx="3124200" cy="26880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Video:  Luther College – Work Study</a:t>
            </a:r>
            <a:endParaRPr lang="en-US" b="1" i="1" kern="1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139" y="6016848"/>
            <a:ext cx="7631722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Click on the image to access the video</a:t>
            </a:r>
          </a:p>
        </p:txBody>
      </p:sp>
      <p:pic>
        <p:nvPicPr>
          <p:cNvPr id="11" name="Picture 10" descr="Screen Shot 2015-01-28 at 11.37.00 AM.png">
            <a:hlinkClick r:id="rId3"/>
            <a:extLst>
              <a:ext uri="{FF2B5EF4-FFF2-40B4-BE49-F238E27FC236}">
                <a16:creationId xmlns:a16="http://schemas.microsoft.com/office/drawing/2014/main" id="{E4564C8F-40F1-094C-A507-08D541438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7010"/>
          <a:stretch/>
        </p:blipFill>
        <p:spPr>
          <a:xfrm>
            <a:off x="1340739" y="3458543"/>
            <a:ext cx="6460235" cy="2688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2" y="228600"/>
            <a:ext cx="5486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While watching this video listen for the answers to two questions and be prepared to share what you heard: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 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1) What did the students say was </a:t>
            </a:r>
            <a:r>
              <a:rPr lang="en-US" sz="2000" b="1" dirty="0">
                <a:solidFill>
                  <a:srgbClr val="002060"/>
                </a:solidFill>
              </a:rPr>
              <a:t>valuable</a:t>
            </a:r>
            <a:r>
              <a:rPr lang="en-US" sz="2000" dirty="0"/>
              <a:t> about their jobs?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2) How can work study </a:t>
            </a:r>
            <a:r>
              <a:rPr lang="en-US" sz="2000" b="1" dirty="0">
                <a:solidFill>
                  <a:srgbClr val="0070C0"/>
                </a:solidFill>
              </a:rPr>
              <a:t>strengthen</a:t>
            </a:r>
            <a:r>
              <a:rPr lang="en-US" sz="2000" dirty="0"/>
              <a:t> your future career options?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82801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0_U7_A2_PP_Postsecondary Success Factors_v" id="{32562C02-D5E0-8442-BA57-9A8351572955}" vid="{2F3F5B77-8B8E-AE42-A462-E1B6A0324B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854</Words>
  <Application>Microsoft Macintosh PowerPoint</Application>
  <PresentationFormat>On-screen Show (4:3)</PresentationFormat>
  <Paragraphs>87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1_Office Theme</vt:lpstr>
      <vt:lpstr> Work Study and Loans 12th Grade </vt:lpstr>
      <vt:lpstr>Last Time . . .</vt:lpstr>
      <vt:lpstr>Today . . .</vt:lpstr>
      <vt:lpstr>Work Study</vt:lpstr>
      <vt:lpstr>Work Study Basics</vt:lpstr>
      <vt:lpstr>Video: Opportunity to Learn</vt:lpstr>
      <vt:lpstr>Video: Work Study at CUNY</vt:lpstr>
      <vt:lpstr>Whole Group Dialogue</vt:lpstr>
      <vt:lpstr>Video:  Luther College – Work Study</vt:lpstr>
      <vt:lpstr>Whole Group Dialogue</vt:lpstr>
      <vt:lpstr>Review: Work Study</vt:lpstr>
      <vt:lpstr>Review: Work Study</vt:lpstr>
      <vt:lpstr>Loan Basics</vt:lpstr>
      <vt:lpstr>Video: Types of Federal Loans</vt:lpstr>
      <vt:lpstr>Whole Group Discussion</vt:lpstr>
      <vt:lpstr>Federal Loans</vt:lpstr>
      <vt:lpstr>More on Loans</vt:lpstr>
      <vt:lpstr>Good to Know</vt:lpstr>
      <vt:lpstr>Good to Know</vt:lpstr>
      <vt:lpstr>Final Thoughts . .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Work Study and Loans </dc:title>
  <dc:creator>Jennifer E Kunze</dc:creator>
  <cp:lastModifiedBy>Jennifer E Kunze</cp:lastModifiedBy>
  <cp:revision>13</cp:revision>
  <dcterms:created xsi:type="dcterms:W3CDTF">2019-03-28T16:30:19Z</dcterms:created>
  <dcterms:modified xsi:type="dcterms:W3CDTF">2025-05-22T20:21:56Z</dcterms:modified>
</cp:coreProperties>
</file>