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fOHVy/3ipG3oRVs3JUmFamxyS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37" name="Google Shape;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HaDOOx-Z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0V_Yw8VE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RzVjle0t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afs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understand-aid/eligibilit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kw463ke8ho&amp;list=PLtr3wy4M_CJ1dh4_EU1dkacmXyilGn-8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EP38x-1Z8&amp;t=1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-98425"/>
            <a:ext cx="9144000" cy="17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Filling Out the FAFSA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12</a:t>
            </a:r>
            <a:r>
              <a:rPr lang="en-US" sz="2400" baseline="30000">
                <a:solidFill>
                  <a:srgbClr val="000000"/>
                </a:solidFill>
              </a:rPr>
              <a:t>th</a:t>
            </a:r>
            <a:r>
              <a:rPr lang="en-US" sz="2400">
                <a:solidFill>
                  <a:srgbClr val="000000"/>
                </a:solidFill>
              </a:rPr>
              <a:t> Grade</a:t>
            </a:r>
            <a:br>
              <a:rPr lang="en-US"/>
            </a:br>
            <a:br>
              <a:rPr lang="en-US" b="1">
                <a:solidFill>
                  <a:srgbClr val="000000"/>
                </a:solidFill>
              </a:rPr>
            </a:br>
            <a:endParaRPr b="1">
              <a:solidFill>
                <a:srgbClr val="00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Learning Target: </a:t>
            </a:r>
            <a:r>
              <a:rPr lang="en-US" sz="1600">
                <a:solidFill>
                  <a:schemeClr val="dk1"/>
                </a:solidFill>
              </a:rPr>
              <a:t>The students will know what the FAFSA is and what types of information are needed to complete it.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900" y="1981200"/>
            <a:ext cx="3632200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40" y="5000131"/>
            <a:ext cx="718060" cy="71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0">
                <a:srgbClr val="244061">
                  <a:alpha val="60784"/>
                </a:srgbClr>
              </a:gs>
              <a:gs pos="21000">
                <a:srgbClr val="244061">
                  <a:alpha val="60784"/>
                </a:srgbClr>
              </a:gs>
              <a:gs pos="100000">
                <a:srgbClr val="4F81BD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 rot="-6325827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rgbClr val="4F81BD">
                  <a:alpha val="23921"/>
                </a:srgbClr>
              </a:gs>
              <a:gs pos="79000">
                <a:srgbClr val="93B3D7">
                  <a:alpha val="0"/>
                </a:srgbClr>
              </a:gs>
              <a:gs pos="100000">
                <a:srgbClr val="93B3D7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2098407" y="319206"/>
            <a:ext cx="4947184" cy="97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the FAFSA?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 rot="-54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435737" y="1657839"/>
            <a:ext cx="8098663" cy="466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The FAFSA form is the application that students complete each year to receive student aid for college or career school.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It typically takes less than one hour to complete.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The form is used to determine eligibility for federal student aid. Many states will use the same information to determine eligibility for state financial aid.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Financial aid may include grants, scholarships, work study, and student loans.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You can list up to 20 schools. Each school will use the information to determine financial aid.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The FAFSA must be completed every year.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E47"/>
            </a:gs>
            <a:gs pos="23000">
              <a:srgbClr val="8CAE47"/>
            </a:gs>
            <a:gs pos="69000">
              <a:srgbClr val="76923C"/>
            </a:gs>
            <a:gs pos="97000">
              <a:srgbClr val="6E8938"/>
            </a:gs>
            <a:gs pos="100000">
              <a:srgbClr val="6E893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628650" y="5150900"/>
            <a:ext cx="7143750" cy="1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Video: Who Is a Contributor on the FAFSA Form?</a:t>
            </a:r>
            <a:endParaRPr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2437199" y="4034516"/>
            <a:ext cx="4269581" cy="3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>
                <a:solidFill>
                  <a:schemeClr val="dk1"/>
                </a:solidFill>
              </a:rPr>
              <a:t>Click on the image to access the video</a:t>
            </a:r>
            <a:endParaRPr/>
          </a:p>
        </p:txBody>
      </p:sp>
      <p:pic>
        <p:nvPicPr>
          <p:cNvPr id="3" name="Picture 2" descr="A group of people standing togeth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3959F18-1900-40FD-7E0D-5D0337B2E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7772400" cy="39638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914400" y="3048000"/>
            <a:ext cx="3992787" cy="16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Who is a contributor on the FAFSA form?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31000">
                <a:srgbClr val="244061">
                  <a:alpha val="0"/>
                </a:srgbClr>
              </a:gs>
              <a:gs pos="100000">
                <a:srgbClr val="244061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748" y="2381180"/>
            <a:ext cx="1929002" cy="19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0">
                <a:srgbClr val="244061">
                  <a:alpha val="60784"/>
                </a:srgbClr>
              </a:gs>
              <a:gs pos="21000">
                <a:srgbClr val="244061">
                  <a:alpha val="60784"/>
                </a:srgbClr>
              </a:gs>
              <a:gs pos="100000">
                <a:srgbClr val="4F81BD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 rot="-6325827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rgbClr val="4F81BD">
                  <a:alpha val="23921"/>
                </a:srgbClr>
              </a:gs>
              <a:gs pos="79000">
                <a:srgbClr val="93B3D7">
                  <a:alpha val="0"/>
                </a:srgbClr>
              </a:gs>
              <a:gs pos="100000">
                <a:srgbClr val="93B3D7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2098407" y="362901"/>
            <a:ext cx="4947184" cy="116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4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is a contributor on the FAFSA form?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 rot="-54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1"/>
          </p:nvPr>
        </p:nvSpPr>
        <p:spPr>
          <a:xfrm>
            <a:off x="435737" y="1657839"/>
            <a:ext cx="8251063" cy="466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Anyone required to provide information, consent and approval, and a signature on the FAFSA form is a contributor.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Tax information will be transferred directly from IRS to FAFSA form.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A contributor may include: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Student (you), student’s spouse, biological or adoptive parent, or stepparent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Contributors are determined by dependency, tax filing, and marital status.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</a:rPr>
              <a:t>Being identified does not mean those listed are financially responsible.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5312F"/>
            </a:gs>
            <a:gs pos="48000">
              <a:srgbClr val="C15552"/>
            </a:gs>
            <a:gs pos="100000">
              <a:srgbClr val="D99593"/>
            </a:gs>
          </a:gsLst>
          <a:lin ang="16200000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09600" y="4698102"/>
            <a:ext cx="7677150" cy="1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Video: What does it mean to provide consent and approval on the FAFSA?</a:t>
            </a: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1"/>
          </p:nvPr>
        </p:nvSpPr>
        <p:spPr>
          <a:xfrm>
            <a:off x="2437209" y="4167339"/>
            <a:ext cx="4269581" cy="3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>
                <a:solidFill>
                  <a:schemeClr val="dk1"/>
                </a:solidFill>
              </a:rPr>
              <a:t>Click on the image to access the video</a:t>
            </a:r>
            <a:endParaRPr/>
          </a:p>
        </p:txBody>
      </p:sp>
      <p:pic>
        <p:nvPicPr>
          <p:cNvPr id="3" name="Picture 2" descr="A group of people wearing hoodie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D06D40E-1AFB-4DF6-1A04-4EBC9FEB7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8193"/>
            <a:ext cx="7772400" cy="39891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0">
                <a:srgbClr val="244061">
                  <a:alpha val="60784"/>
                </a:srgbClr>
              </a:gs>
              <a:gs pos="21000">
                <a:srgbClr val="244061">
                  <a:alpha val="60784"/>
                </a:srgbClr>
              </a:gs>
              <a:gs pos="100000">
                <a:srgbClr val="4F81BD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 rot="-6325827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rgbClr val="4F81BD">
                  <a:alpha val="23921"/>
                </a:srgbClr>
              </a:gs>
              <a:gs pos="79000">
                <a:srgbClr val="93B3D7">
                  <a:alpha val="0"/>
                </a:srgbClr>
              </a:gs>
              <a:gs pos="100000">
                <a:srgbClr val="93B3D7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685800" y="818984"/>
            <a:ext cx="7831542" cy="19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does it mean to provide consent and approval on the FAFSA form?</a:t>
            </a:r>
            <a:endParaRPr/>
          </a:p>
        </p:txBody>
      </p:sp>
      <p:sp>
        <p:nvSpPr>
          <p:cNvPr id="259" name="Google Shape;259;p15"/>
          <p:cNvSpPr/>
          <p:nvPr/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 rot="-54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936" y="4432688"/>
            <a:ext cx="1929002" cy="19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0">
                <a:srgbClr val="244061">
                  <a:alpha val="60784"/>
                </a:srgbClr>
              </a:gs>
              <a:gs pos="21000">
                <a:srgbClr val="244061">
                  <a:alpha val="60784"/>
                </a:srgbClr>
              </a:gs>
              <a:gs pos="100000">
                <a:srgbClr val="4F81BD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 rot="-6325827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rgbClr val="4F81BD">
                  <a:alpha val="23921"/>
                </a:srgbClr>
              </a:gs>
              <a:gs pos="79000">
                <a:srgbClr val="93B3D7">
                  <a:alpha val="0"/>
                </a:srgbClr>
              </a:gs>
              <a:gs pos="100000">
                <a:srgbClr val="93B3D7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1040148" y="381000"/>
            <a:ext cx="7189452" cy="155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does it mean to provide consent and approval on the FAFSA form?</a:t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 rot="-54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152400" y="2598553"/>
            <a:ext cx="8962200" cy="4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Contributors (including you) are agreeing to: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Shar</a:t>
            </a: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your personally identifiable information provided on the FAFSA form with the IRS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Have your federal tax information transferred into the FAFSA form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Allow U.S. Department of Education to use your federal tax information to determine aid eligibility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Allow the U.S. Department of Education to share your federal tax information with schools listed on your FAFSA form and state higher education agencies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Allow the U.S. Department of Education to reuse your federal tax information on other FAFSA forms you’re invited to and choose to participate on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Consent and approval is required to receive federal student aid.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795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628650" y="5150900"/>
            <a:ext cx="7219950" cy="1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Video: What Happens After Submitting Your FAFSA??</a:t>
            </a:r>
            <a:endParaRPr/>
          </a:p>
        </p:txBody>
      </p:sp>
      <p:pic>
        <p:nvPicPr>
          <p:cNvPr id="280" name="Google Shape;280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5869" b="5869"/>
          <a:stretch/>
        </p:blipFill>
        <p:spPr>
          <a:xfrm>
            <a:off x="0" y="10886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 extrusionOk="0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2437209" y="4167339"/>
            <a:ext cx="4269581" cy="3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>
                <a:solidFill>
                  <a:schemeClr val="dk1"/>
                </a:solidFill>
              </a:rPr>
              <a:t>Click on the image to access the video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"/>
          <p:cNvSpPr txBox="1">
            <a:spLocks noGrp="1"/>
          </p:cNvSpPr>
          <p:nvPr>
            <p:ph type="title"/>
          </p:nvPr>
        </p:nvSpPr>
        <p:spPr>
          <a:xfrm>
            <a:off x="617581" y="921715"/>
            <a:ext cx="8069219" cy="128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after submitting your FAFSA form?</a:t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/>
          <p:nvPr/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366092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8"/>
          <p:cNvSpPr/>
          <p:nvPr/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39000">
                <a:srgbClr val="244061">
                  <a:alpha val="0"/>
                </a:srgbClr>
              </a:gs>
              <a:gs pos="100000">
                <a:srgbClr val="000000">
                  <a:alpha val="71764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8032" y="4588354"/>
            <a:ext cx="1667933" cy="166793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8"/>
          <p:cNvSpPr/>
          <p:nvPr/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79000">
                <a:srgbClr val="366092">
                  <a:alpha val="21960"/>
                </a:srgbClr>
              </a:gs>
              <a:gs pos="100000">
                <a:srgbClr val="366092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9"/>
          <p:cNvSpPr/>
          <p:nvPr/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0">
                <a:srgbClr val="244061">
                  <a:alpha val="60784"/>
                </a:srgbClr>
              </a:gs>
              <a:gs pos="21000">
                <a:srgbClr val="244061">
                  <a:alpha val="60784"/>
                </a:srgbClr>
              </a:gs>
              <a:gs pos="100000">
                <a:srgbClr val="4F81BD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"/>
          <p:cNvSpPr/>
          <p:nvPr/>
        </p:nvSpPr>
        <p:spPr>
          <a:xfrm rot="-6325827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rgbClr val="4F81BD">
                  <a:alpha val="23921"/>
                </a:srgbClr>
              </a:gs>
              <a:gs pos="79000">
                <a:srgbClr val="93B3D7">
                  <a:alpha val="0"/>
                </a:srgbClr>
              </a:gs>
              <a:gs pos="100000">
                <a:srgbClr val="93B3D7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"/>
          <p:cNvSpPr txBox="1">
            <a:spLocks noGrp="1"/>
          </p:cNvSpPr>
          <p:nvPr>
            <p:ph type="title"/>
          </p:nvPr>
        </p:nvSpPr>
        <p:spPr>
          <a:xfrm>
            <a:off x="1040148" y="818984"/>
            <a:ext cx="6808452" cy="177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happens after submitting your FAFSA form?</a:t>
            </a:r>
            <a:endParaRPr/>
          </a:p>
        </p:txBody>
      </p:sp>
      <p:sp>
        <p:nvSpPr>
          <p:cNvPr id="303" name="Google Shape;303;p19"/>
          <p:cNvSpPr/>
          <p:nvPr/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/>
          <p:nvPr/>
        </p:nvSpPr>
        <p:spPr>
          <a:xfrm rot="-54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341640" y="3293885"/>
            <a:ext cx="8460719" cy="318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You will receive a confirmation email. This may include your estimated Pell Grant and your estimated Student Aid Index (SAI).</a:t>
            </a:r>
            <a:endParaRPr sz="2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SAI is an index number calculated using your FAFSA information to determine eligibility for need-based aid.</a:t>
            </a:r>
            <a:endParaRPr sz="2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Information is shared with your listed schools to determine financial aid.</a:t>
            </a:r>
            <a:endParaRPr sz="2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The FAFSA</a:t>
            </a:r>
            <a:endParaRPr/>
          </a:p>
        </p:txBody>
      </p:sp>
      <p:pic>
        <p:nvPicPr>
          <p:cNvPr id="99" name="Google Shape;99;p2" descr="A black and red sig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79" r="1" b="2505"/>
          <a:stretch/>
        </p:blipFill>
        <p:spPr>
          <a:xfrm>
            <a:off x="801097" y="2092790"/>
            <a:ext cx="2907124" cy="224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4197376" y="2405894"/>
            <a:ext cx="4316172" cy="319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Not everybody needs financial aid, but </a:t>
            </a:r>
            <a:r>
              <a:rPr lang="en-US" sz="2400" b="1"/>
              <a:t>most</a:t>
            </a:r>
            <a:r>
              <a:rPr lang="en-US" sz="2400"/>
              <a:t> do at some point in college, so it is good to know how to fill out the FAFSA.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As its name indicates, the Free Application for Federal Student Aid is </a:t>
            </a:r>
            <a:r>
              <a:rPr lang="en-US" sz="2400" b="1" i="1">
                <a:solidFill>
                  <a:srgbClr val="00B050"/>
                </a:solidFill>
              </a:rPr>
              <a:t>free</a:t>
            </a:r>
            <a:r>
              <a:rPr lang="en-US" sz="2400"/>
              <a:t>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366092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0"/>
          <p:cNvSpPr txBox="1">
            <a:spLocks noGrp="1"/>
          </p:cNvSpPr>
          <p:nvPr>
            <p:ph type="title"/>
          </p:nvPr>
        </p:nvSpPr>
        <p:spPr>
          <a:xfrm>
            <a:off x="879310" y="552160"/>
            <a:ext cx="4385836" cy="104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ABF8E"/>
                </a:solidFill>
              </a:rPr>
              <a:t>More FAFSA Tips</a:t>
            </a:r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body" idx="1"/>
          </p:nvPr>
        </p:nvSpPr>
        <p:spPr>
          <a:xfrm>
            <a:off x="1" y="2824321"/>
            <a:ext cx="5903650" cy="33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There are scam websites and services that charge to complete the FAFSA–and that they should </a:t>
            </a:r>
            <a:r>
              <a:rPr lang="en-US" sz="2400" b="1"/>
              <a:t>absolutely not </a:t>
            </a:r>
            <a:r>
              <a:rPr lang="en-US" sz="2400"/>
              <a:t>use them. Always go to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fafsa.gov</a:t>
            </a:r>
            <a:r>
              <a:rPr lang="en-US" sz="2400"/>
              <a:t>.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FAFSA website is available in English and Spanish.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There is an </a:t>
            </a:r>
            <a:r>
              <a:rPr lang="en-US" sz="2400" b="1">
                <a:solidFill>
                  <a:srgbClr val="8CB3E3"/>
                </a:solidFill>
              </a:rPr>
              <a:t>app</a:t>
            </a:r>
            <a:r>
              <a:rPr lang="en-US" sz="2400"/>
              <a:t>!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13" name="Google Shape;313;p20"/>
          <p:cNvSpPr/>
          <p:nvPr/>
        </p:nvSpPr>
        <p:spPr>
          <a:xfrm>
            <a:off x="5905869" y="-2"/>
            <a:ext cx="3240350" cy="6858002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/>
          <p:nvPr/>
        </p:nvSpPr>
        <p:spPr>
          <a:xfrm flipH="1">
            <a:off x="0" y="1982602"/>
            <a:ext cx="5955030" cy="6400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044" y="2248166"/>
            <a:ext cx="2834000" cy="236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879310" y="552160"/>
            <a:ext cx="4385836" cy="104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ABF8E"/>
                </a:solidFill>
              </a:rPr>
              <a:t>More FAFSA Tips</a:t>
            </a:r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21225" y="2463718"/>
            <a:ext cx="5903650" cy="33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Each year there is an </a:t>
            </a:r>
            <a:r>
              <a:rPr lang="en-US" sz="2400" b="1" dirty="0">
                <a:solidFill>
                  <a:schemeClr val="accent4"/>
                </a:solidFill>
              </a:rPr>
              <a:t>updated</a:t>
            </a:r>
            <a:r>
              <a:rPr lang="en-US" sz="2400" dirty="0"/>
              <a:t> FAFSA, and the new one is typically available in October for the following year. The federal government recommends that students complete the FAFSA as soon as possible after the release date.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323" name="Google Shape;323;p21"/>
          <p:cNvSpPr/>
          <p:nvPr/>
        </p:nvSpPr>
        <p:spPr>
          <a:xfrm>
            <a:off x="5905869" y="-2"/>
            <a:ext cx="3240350" cy="6858002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/>
          <p:nvPr/>
        </p:nvSpPr>
        <p:spPr>
          <a:xfrm flipH="1">
            <a:off x="0" y="1982602"/>
            <a:ext cx="5955030" cy="6400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044" y="2248166"/>
            <a:ext cx="2834000" cy="236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 txBox="1">
            <a:spLocks noGrp="1"/>
          </p:cNvSpPr>
          <p:nvPr>
            <p:ph type="title"/>
          </p:nvPr>
        </p:nvSpPr>
        <p:spPr>
          <a:xfrm>
            <a:off x="879310" y="552160"/>
            <a:ext cx="4385836" cy="104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More FAFSA Tips</a:t>
            </a:r>
            <a:endParaRPr/>
          </a:p>
        </p:txBody>
      </p:sp>
      <p:sp>
        <p:nvSpPr>
          <p:cNvPr id="332" name="Google Shape;332;p22"/>
          <p:cNvSpPr txBox="1">
            <a:spLocks noGrp="1"/>
          </p:cNvSpPr>
          <p:nvPr>
            <p:ph type="body" idx="1"/>
          </p:nvPr>
        </p:nvSpPr>
        <p:spPr>
          <a:xfrm>
            <a:off x="879311" y="2551558"/>
            <a:ext cx="4385835" cy="33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Families will need to </a:t>
            </a:r>
            <a:r>
              <a:rPr lang="en-US" sz="2400" b="1">
                <a:solidFill>
                  <a:schemeClr val="accent1"/>
                </a:solidFill>
              </a:rPr>
              <a:t>create their own account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/>
              <a:t>and provide approval and consent to transfer federal tax info onto the FAFSA form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Some schools </a:t>
            </a:r>
            <a:r>
              <a:rPr lang="en-US" sz="2400" b="1">
                <a:solidFill>
                  <a:srgbClr val="953734"/>
                </a:solidFill>
              </a:rPr>
              <a:t>have deadlines for financial aid considerations</a:t>
            </a:r>
            <a:r>
              <a:rPr lang="en-US" sz="2400"/>
              <a:t>. Earlier is better. Pay attention!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33" name="Google Shape;333;p22"/>
          <p:cNvSpPr/>
          <p:nvPr/>
        </p:nvSpPr>
        <p:spPr>
          <a:xfrm>
            <a:off x="5905869" y="-2"/>
            <a:ext cx="3240350" cy="6858002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2"/>
          <p:cNvSpPr/>
          <p:nvPr/>
        </p:nvSpPr>
        <p:spPr>
          <a:xfrm flipH="1">
            <a:off x="0" y="1982602"/>
            <a:ext cx="5955030" cy="6400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044" y="2248166"/>
            <a:ext cx="2834000" cy="236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79310" y="552160"/>
            <a:ext cx="4385836" cy="104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More FAFSA Tips</a:t>
            </a:r>
            <a:endParaRPr/>
          </a:p>
        </p:txBody>
      </p:sp>
      <p:sp>
        <p:nvSpPr>
          <p:cNvPr id="342" name="Google Shape;342;p23"/>
          <p:cNvSpPr txBox="1">
            <a:spLocks noGrp="1"/>
          </p:cNvSpPr>
          <p:nvPr>
            <p:ph type="body" idx="1"/>
          </p:nvPr>
        </p:nvSpPr>
        <p:spPr>
          <a:xfrm>
            <a:off x="879311" y="2551558"/>
            <a:ext cx="4385835" cy="33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There are some </a:t>
            </a:r>
            <a:r>
              <a:rPr lang="en-US" sz="2400" b="1">
                <a:solidFill>
                  <a:srgbClr val="953734"/>
                </a:solidFill>
              </a:rPr>
              <a:t>restrictions</a:t>
            </a:r>
            <a:r>
              <a:rPr lang="en-US" sz="2400"/>
              <a:t> on eligibility for federal aid.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Citizens and permanent residents are eligible, and students in the United States on certain other categories of visas are also eligible. “Dream Acts” in some states have expanded eligibility.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43" name="Google Shape;343;p23"/>
          <p:cNvSpPr/>
          <p:nvPr/>
        </p:nvSpPr>
        <p:spPr>
          <a:xfrm>
            <a:off x="5905869" y="-2"/>
            <a:ext cx="3240350" cy="6858002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 flipH="1">
            <a:off x="0" y="1982602"/>
            <a:ext cx="5955030" cy="6400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044" y="2248166"/>
            <a:ext cx="2834000" cy="236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>
            <a:spLocks noGrp="1"/>
          </p:cNvSpPr>
          <p:nvPr>
            <p:ph type="title"/>
          </p:nvPr>
        </p:nvSpPr>
        <p:spPr>
          <a:xfrm>
            <a:off x="879310" y="552160"/>
            <a:ext cx="4385836" cy="104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More FAFSA Tips</a:t>
            </a:r>
            <a:endParaRPr/>
          </a:p>
        </p:txBody>
      </p:sp>
      <p:sp>
        <p:nvSpPr>
          <p:cNvPr id="352" name="Google Shape;352;p24"/>
          <p:cNvSpPr txBox="1">
            <a:spLocks noGrp="1"/>
          </p:cNvSpPr>
          <p:nvPr>
            <p:ph type="body" idx="1"/>
          </p:nvPr>
        </p:nvSpPr>
        <p:spPr>
          <a:xfrm>
            <a:off x="879311" y="2551558"/>
            <a:ext cx="4385835" cy="33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</a:t>
            </a:r>
            <a:r>
              <a:rPr lang="en-US" sz="2400" b="1">
                <a:solidFill>
                  <a:srgbClr val="953734"/>
                </a:solidFill>
              </a:rPr>
              <a:t>first step is to apply for the FSA ID.</a:t>
            </a:r>
            <a:r>
              <a:rPr lang="en-US" sz="2400"/>
              <a:t> This can be done a few days ahead of completing the FAFSA, to make sure the FSA ID has been received. Contributors will need their own account.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53" name="Google Shape;353;p24"/>
          <p:cNvSpPr/>
          <p:nvPr/>
        </p:nvSpPr>
        <p:spPr>
          <a:xfrm>
            <a:off x="5905869" y="-2"/>
            <a:ext cx="3240350" cy="6858002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4"/>
          <p:cNvSpPr/>
          <p:nvPr/>
        </p:nvSpPr>
        <p:spPr>
          <a:xfrm flipH="1">
            <a:off x="0" y="1982602"/>
            <a:ext cx="5955030" cy="6400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044" y="2248166"/>
            <a:ext cx="2834000" cy="236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5"/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5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5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5"/>
          <p:cNvSpPr txBox="1">
            <a:spLocks noGrp="1"/>
          </p:cNvSpPr>
          <p:nvPr>
            <p:ph type="title"/>
          </p:nvPr>
        </p:nvSpPr>
        <p:spPr>
          <a:xfrm>
            <a:off x="76200" y="457201"/>
            <a:ext cx="2662518" cy="358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Whole Group Dialogue</a:t>
            </a:r>
            <a:endParaRPr/>
          </a:p>
        </p:txBody>
      </p:sp>
      <p:sp>
        <p:nvSpPr>
          <p:cNvPr id="367" name="Google Shape;367;p25"/>
          <p:cNvSpPr txBox="1">
            <a:spLocks noGrp="1"/>
          </p:cNvSpPr>
          <p:nvPr>
            <p:ph type="body" idx="1"/>
          </p:nvPr>
        </p:nvSpPr>
        <p:spPr>
          <a:xfrm>
            <a:off x="3486933" y="669363"/>
            <a:ext cx="2467935" cy="55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Share your answers to the two reflection questions at the bottom of your worksheet.</a:t>
            </a:r>
            <a:endParaRPr/>
          </a:p>
        </p:txBody>
      </p:sp>
      <p:pic>
        <p:nvPicPr>
          <p:cNvPr id="368" name="Google Shape;368;p25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617" y="2251636"/>
            <a:ext cx="1862294" cy="239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320" y="4574197"/>
            <a:ext cx="1667933" cy="166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0" y="0"/>
            <a:ext cx="4235220" cy="38546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"/>
          <p:cNvSpPr txBox="1">
            <a:spLocks noGrp="1"/>
          </p:cNvSpPr>
          <p:nvPr>
            <p:ph type="title"/>
          </p:nvPr>
        </p:nvSpPr>
        <p:spPr>
          <a:xfrm>
            <a:off x="526008" y="710273"/>
            <a:ext cx="3264236" cy="28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Good to Know</a:t>
            </a:r>
            <a:endParaRPr/>
          </a:p>
        </p:txBody>
      </p:sp>
      <p:sp>
        <p:nvSpPr>
          <p:cNvPr id="378" name="Google Shape;378;p26"/>
          <p:cNvSpPr/>
          <p:nvPr/>
        </p:nvSpPr>
        <p:spPr>
          <a:xfrm>
            <a:off x="0" y="0"/>
            <a:ext cx="177363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26"/>
          <p:cNvGrpSpPr/>
          <p:nvPr/>
        </p:nvGrpSpPr>
        <p:grpSpPr>
          <a:xfrm>
            <a:off x="596639" y="73152"/>
            <a:ext cx="884223" cy="232963"/>
            <a:chOff x="7763256" y="73152"/>
            <a:chExt cx="1178966" cy="232963"/>
          </a:xfrm>
        </p:grpSpPr>
        <p:sp>
          <p:nvSpPr>
            <p:cNvPr id="380" name="Google Shape;380;p26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410" y="202918"/>
            <a:ext cx="3474443" cy="352118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6"/>
          <p:cNvSpPr txBox="1">
            <a:spLocks noGrp="1"/>
          </p:cNvSpPr>
          <p:nvPr>
            <p:ph type="body" idx="1"/>
          </p:nvPr>
        </p:nvSpPr>
        <p:spPr>
          <a:xfrm>
            <a:off x="548639" y="4508829"/>
            <a:ext cx="8442961" cy="219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Once the FAFSA is submitted, you will be emailed a report that summarizes everything you entered on the FAFSA.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 and your family should </a:t>
            </a:r>
            <a:r>
              <a:rPr lang="en-US" sz="2400" b="1">
                <a:solidFill>
                  <a:srgbClr val="FF0000"/>
                </a:solidFill>
              </a:rPr>
              <a:t>review it for accuracy</a:t>
            </a:r>
            <a:r>
              <a:rPr lang="en-US" sz="2400"/>
              <a:t>. It will include the Student Aid Index, but not how much financial aid you will receive. 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402" name="Google Shape;402;p26"/>
          <p:cNvSpPr/>
          <p:nvPr/>
        </p:nvSpPr>
        <p:spPr>
          <a:xfrm rot="10800000" flipH="1">
            <a:off x="0" y="6492875"/>
            <a:ext cx="9143999" cy="3651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0" y="0"/>
            <a:ext cx="4235220" cy="38546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 txBox="1">
            <a:spLocks noGrp="1"/>
          </p:cNvSpPr>
          <p:nvPr>
            <p:ph type="title"/>
          </p:nvPr>
        </p:nvSpPr>
        <p:spPr>
          <a:xfrm>
            <a:off x="526008" y="710273"/>
            <a:ext cx="3264236" cy="28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Good to Know</a:t>
            </a:r>
            <a:endParaRPr/>
          </a:p>
        </p:txBody>
      </p:sp>
      <p:sp>
        <p:nvSpPr>
          <p:cNvPr id="410" name="Google Shape;410;p27"/>
          <p:cNvSpPr/>
          <p:nvPr/>
        </p:nvSpPr>
        <p:spPr>
          <a:xfrm>
            <a:off x="0" y="0"/>
            <a:ext cx="177363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27"/>
          <p:cNvGrpSpPr/>
          <p:nvPr/>
        </p:nvGrpSpPr>
        <p:grpSpPr>
          <a:xfrm>
            <a:off x="596639" y="73152"/>
            <a:ext cx="884223" cy="232963"/>
            <a:chOff x="7763256" y="73152"/>
            <a:chExt cx="1178966" cy="232963"/>
          </a:xfrm>
        </p:grpSpPr>
        <p:sp>
          <p:nvSpPr>
            <p:cNvPr id="412" name="Google Shape;412;p27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2" name="Google Shape;4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410" y="202918"/>
            <a:ext cx="3474443" cy="352118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7"/>
          <p:cNvSpPr txBox="1">
            <a:spLocks noGrp="1"/>
          </p:cNvSpPr>
          <p:nvPr>
            <p:ph type="body" idx="1"/>
          </p:nvPr>
        </p:nvSpPr>
        <p:spPr>
          <a:xfrm>
            <a:off x="548639" y="4204029"/>
            <a:ext cx="8442961" cy="219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 b="1">
                <a:solidFill>
                  <a:srgbClr val="FF0000"/>
                </a:solidFill>
              </a:rPr>
              <a:t>Only</a:t>
            </a:r>
            <a:r>
              <a:rPr lang="en-US" sz="2400"/>
              <a:t> colleges to which you are accepted, and have listed on the FAFSA, will send award letters with detailed offers of financial aid. 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434" name="Google Shape;434;p27"/>
          <p:cNvSpPr/>
          <p:nvPr/>
        </p:nvSpPr>
        <p:spPr>
          <a:xfrm rot="10800000" flipH="1">
            <a:off x="0" y="6492875"/>
            <a:ext cx="9143999" cy="3651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8"/>
          <p:cNvSpPr/>
          <p:nvPr/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8"/>
          <p:cNvSpPr/>
          <p:nvPr/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8"/>
          <p:cNvSpPr/>
          <p:nvPr/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8"/>
          <p:cNvSpPr/>
          <p:nvPr/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10980"/>
                </a:srgbClr>
              </a:gs>
              <a:gs pos="100000">
                <a:srgbClr val="4F81BD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8"/>
          <p:cNvSpPr/>
          <p:nvPr/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39000">
                <a:srgbClr val="4F81BD">
                  <a:alpha val="0"/>
                </a:srgbClr>
              </a:gs>
              <a:gs pos="100000">
                <a:srgbClr val="93B3D7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Wondering if you are eligible?</a:t>
            </a:r>
            <a:endParaRPr/>
          </a:p>
        </p:txBody>
      </p:sp>
      <p:sp>
        <p:nvSpPr>
          <p:cNvPr id="447" name="Google Shape;447;p28"/>
          <p:cNvSpPr txBox="1">
            <a:spLocks noGrp="1"/>
          </p:cNvSpPr>
          <p:nvPr>
            <p:ph type="body" idx="1"/>
          </p:nvPr>
        </p:nvSpPr>
        <p:spPr>
          <a:xfrm>
            <a:off x="4877368" y="649480"/>
            <a:ext cx="3646835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1143000" lvl="2" indent="-1206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  <p:sp>
        <p:nvSpPr>
          <p:cNvPr id="448" name="Google Shape;448;p28"/>
          <p:cNvSpPr/>
          <p:nvPr/>
        </p:nvSpPr>
        <p:spPr>
          <a:xfrm>
            <a:off x="4715324" y="2667000"/>
            <a:ext cx="3880104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 you have questions about your eligibility, go to </a:t>
            </a:r>
            <a:r>
              <a:rPr lang="en-US" sz="24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https://studentaid.gov/understand-aid/eligibility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812" y="4407286"/>
            <a:ext cx="3880104" cy="2021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9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9"/>
          <p:cNvSpPr txBox="1"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en-US" sz="4700"/>
              <a:t>For additional guidance:</a:t>
            </a:r>
            <a:endParaRPr/>
          </a:p>
        </p:txBody>
      </p:sp>
      <p:pic>
        <p:nvPicPr>
          <p:cNvPr id="457" name="Google Shape;457;p29" descr="Question mark on green pastel background"/>
          <p:cNvPicPr preferRelativeResize="0"/>
          <p:nvPr/>
        </p:nvPicPr>
        <p:blipFill rotWithShape="1">
          <a:blip r:embed="rId3">
            <a:alphaModFix/>
          </a:blip>
          <a:srcRect l="51017" r="1078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 extrusionOk="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58" name="Google Shape;458;p29"/>
          <p:cNvSpPr/>
          <p:nvPr/>
        </p:nvSpPr>
        <p:spPr>
          <a:xfrm>
            <a:off x="3973321" y="2374947"/>
            <a:ext cx="3182692" cy="18288"/>
          </a:xfrm>
          <a:custGeom>
            <a:avLst/>
            <a:gdLst/>
            <a:ahLst/>
            <a:cxnLst/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9"/>
          <p:cNvSpPr txBox="1">
            <a:spLocks noGrp="1"/>
          </p:cNvSpPr>
          <p:nvPr>
            <p:ph type="body" idx="1"/>
          </p:nvPr>
        </p:nvSpPr>
        <p:spPr>
          <a:xfrm>
            <a:off x="3657601" y="2706624"/>
            <a:ext cx="5484114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strike="noStrike" dirty="0"/>
              <a:t>Check out these other FAFSA </a:t>
            </a:r>
            <a:r>
              <a:rPr lang="en-US" sz="2400" b="0" i="0" u="sng" strike="noStrike" dirty="0">
                <a:solidFill>
                  <a:schemeClr val="hlink"/>
                </a:solidFill>
                <a:hlinkClick r:id="rId4"/>
              </a:rPr>
              <a:t>videos</a:t>
            </a:r>
            <a:r>
              <a:rPr lang="en-US" sz="2400" b="0" i="0" u="none" strike="noStrike" dirty="0"/>
              <a:t>. </a:t>
            </a:r>
            <a:r>
              <a:rPr lang="en-US" sz="2400" b="0" i="0" strike="noStrike" dirty="0"/>
              <a:t>The playlist includes the following videos:</a:t>
            </a:r>
            <a:endParaRPr sz="2400" b="0" i="0" u="sng" strike="noStrik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dirty="0"/>
              <a:t>Start Your 2025-26 FAFSA Form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dirty="0"/>
              <a:t>Complete the Personal Circumstances and Demographics Sections of the FAFSA Form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dirty="0"/>
              <a:t>Complete the Financials Section of the 2025-26 FAFSA Form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dirty="0"/>
              <a:t>Select Schools To Include on Your 2025-26 FAFSA Form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dirty="0"/>
              <a:t>Review, Sign, and Submit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0" y="2075420"/>
            <a:ext cx="9297047" cy="4440643"/>
            <a:chOff x="1" y="2075420"/>
            <a:chExt cx="12396066" cy="4440643"/>
          </a:xfrm>
        </p:grpSpPr>
        <p:sp>
          <p:nvSpPr>
            <p:cNvPr id="110" name="Google Shape;110;p3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 cap="flat" cmpd="sng">
              <a:solidFill>
                <a:srgbClr val="538CD5">
                  <a:alpha val="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-5400000">
              <a:off x="10435065" y="4048931"/>
              <a:ext cx="1381607" cy="1381607"/>
            </a:xfrm>
            <a:prstGeom prst="ellipse">
              <a:avLst/>
            </a:prstGeom>
            <a:noFill/>
            <a:ln w="31750" cap="flat" cmpd="sng">
              <a:solidFill>
                <a:srgbClr val="538CD5">
                  <a:alpha val="2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-54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rgbClr val="17365D">
                    <a:alpha val="20000"/>
                  </a:srgbClr>
                </a:gs>
                <a:gs pos="100000">
                  <a:srgbClr val="0F243E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-90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rgbClr val="17365D">
                    <a:alpha val="9803"/>
                  </a:srgbClr>
                </a:gs>
                <a:gs pos="100000">
                  <a:srgbClr val="17365D">
                    <a:alpha val="2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 cap="flat" cmpd="sng">
              <a:solidFill>
                <a:srgbClr val="538CD5">
                  <a:alpha val="2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 cap="flat" cmpd="sng">
              <a:solidFill>
                <a:srgbClr val="538CD5">
                  <a:alpha val="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 rot="-5400000">
            <a:off x="7479052" y="1131512"/>
            <a:ext cx="2796461" cy="533439"/>
          </a:xfrm>
          <a:prstGeom prst="rect">
            <a:avLst/>
          </a:prstGeom>
          <a:gradFill>
            <a:gsLst>
              <a:gs pos="0">
                <a:srgbClr val="8CB3E3">
                  <a:alpha val="0"/>
                </a:srgbClr>
              </a:gs>
              <a:gs pos="100000">
                <a:srgbClr val="17365D">
                  <a:alpha val="9803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18" name="Google Shape;118;p3"/>
            <p:cNvCxnSpPr/>
            <p:nvPr/>
          </p:nvCxnSpPr>
          <p:spPr>
            <a:xfrm>
              <a:off x="7029447" y="3514725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7029447" y="3697727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7029447" y="3880729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7029447" y="4063732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r="23075" b="-1"/>
          <a:stretch/>
        </p:blipFill>
        <p:spPr>
          <a:xfrm>
            <a:off x="293456" y="5242325"/>
            <a:ext cx="3067295" cy="1322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 rot="-54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24" name="Google Shape;124;p3"/>
            <p:cNvCxnSpPr/>
            <p:nvPr/>
          </p:nvCxnSpPr>
          <p:spPr>
            <a:xfrm>
              <a:off x="2153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4F3EC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125;p3"/>
            <p:cNvCxnSpPr/>
            <p:nvPr/>
          </p:nvCxnSpPr>
          <p:spPr>
            <a:xfrm>
              <a:off x="3169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4F3EC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3"/>
            <p:cNvCxnSpPr/>
            <p:nvPr/>
          </p:nvCxnSpPr>
          <p:spPr>
            <a:xfrm>
              <a:off x="4185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4F3EC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3"/>
            <p:cNvCxnSpPr/>
            <p:nvPr/>
          </p:nvCxnSpPr>
          <p:spPr>
            <a:xfrm>
              <a:off x="5201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4F3EC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28" name="Google Shape;128;p3"/>
          <p:cNvSpPr/>
          <p:nvPr/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>
            <a:gsLst>
              <a:gs pos="0">
                <a:srgbClr val="0F243E">
                  <a:alpha val="9803"/>
                </a:srgbClr>
              </a:gs>
              <a:gs pos="10000">
                <a:srgbClr val="0F243E">
                  <a:alpha val="9803"/>
                </a:srgbClr>
              </a:gs>
              <a:gs pos="100000">
                <a:srgbClr val="538CD5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30" name="Google Shape;130;p3"/>
            <p:cNvCxnSpPr/>
            <p:nvPr/>
          </p:nvCxnSpPr>
          <p:spPr>
            <a:xfrm>
              <a:off x="7029447" y="3514725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3"/>
            <p:cNvCxnSpPr/>
            <p:nvPr/>
          </p:nvCxnSpPr>
          <p:spPr>
            <a:xfrm>
              <a:off x="7029447" y="3697727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3"/>
            <p:cNvCxnSpPr/>
            <p:nvPr/>
          </p:nvCxnSpPr>
          <p:spPr>
            <a:xfrm>
              <a:off x="7029447" y="3880729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3"/>
            <p:cNvCxnSpPr/>
            <p:nvPr/>
          </p:nvCxnSpPr>
          <p:spPr>
            <a:xfrm>
              <a:off x="7029447" y="4063732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538CD5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2926236" y="402512"/>
            <a:ext cx="3426795" cy="21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The FAFSA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874191" y="1904941"/>
            <a:ext cx="7689198" cy="212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The size of a family and age of a student’s parents are part of the mathematical calculation.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Final Thoughts . . .</a:t>
            </a:r>
            <a:endParaRPr b="1"/>
          </a:p>
        </p:txBody>
      </p:sp>
      <p:pic>
        <p:nvPicPr>
          <p:cNvPr id="465" name="Google Shape;465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1650" y="5837238"/>
            <a:ext cx="5600700" cy="94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0"/>
          <p:cNvSpPr txBox="1"/>
          <p:nvPr/>
        </p:nvSpPr>
        <p:spPr>
          <a:xfrm>
            <a:off x="457200" y="1524000"/>
            <a:ext cx="82296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the form can look daunting, there are detailed guides, a customer service number to call, and videos on the FAFSA website.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sharing the videos we watched today with your families! They will want—and need—the info you are learning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 can do this! Do not let your family finances be the reason you do not go to college.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473202" y="502920"/>
            <a:ext cx="256489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The FAFSA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 rot="5400000">
            <a:off x="2480309" y="1227582"/>
            <a:ext cx="1554480" cy="13716"/>
          </a:xfrm>
          <a:custGeom>
            <a:avLst/>
            <a:gdLst/>
            <a:ahLst/>
            <a:cxnLst/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3490721" y="502919"/>
            <a:ext cx="5432298" cy="382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Some schools will </a:t>
            </a:r>
            <a:r>
              <a:rPr lang="en-US" sz="2400" b="1">
                <a:solidFill>
                  <a:srgbClr val="31859B"/>
                </a:solidFill>
              </a:rPr>
              <a:t>not consider </a:t>
            </a:r>
            <a:r>
              <a:rPr lang="en-US" sz="2400"/>
              <a:t>applicants for any scholarships unless they </a:t>
            </a:r>
            <a:r>
              <a:rPr lang="en-US" sz="2400" u="sng"/>
              <a:t>complete</a:t>
            </a:r>
            <a:r>
              <a:rPr lang="en-US" sz="2400"/>
              <a:t> the FAFSA.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School counselors are a </a:t>
            </a:r>
            <a:r>
              <a:rPr lang="en-US" sz="2400" b="1">
                <a:solidFill>
                  <a:srgbClr val="002060"/>
                </a:solidFill>
              </a:rPr>
              <a:t>great</a:t>
            </a:r>
            <a:r>
              <a:rPr lang="en-US" sz="2400"/>
              <a:t> resource for more information, and </a:t>
            </a:r>
            <a:r>
              <a:rPr lang="en-US" sz="2400" b="1">
                <a:solidFill>
                  <a:schemeClr val="accent4"/>
                </a:solidFill>
              </a:rPr>
              <a:t>once students are accepted into a college</a:t>
            </a:r>
            <a:r>
              <a:rPr lang="en-US" sz="2400"/>
              <a:t>, the college’s financial aid office can assist as well.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44" name="Google Shape;144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677" r="9592"/>
          <a:stretch/>
        </p:blipFill>
        <p:spPr>
          <a:xfrm>
            <a:off x="1143000" y="4648200"/>
            <a:ext cx="4536186" cy="188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657518" y="2533476"/>
            <a:ext cx="7724481" cy="34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will watch a series of four videos that will help you learn the different </a:t>
            </a:r>
            <a:r>
              <a:rPr lang="en-US" sz="2400" b="1">
                <a:solidFill>
                  <a:srgbClr val="002060"/>
                </a:solidFill>
              </a:rPr>
              <a:t>components</a:t>
            </a:r>
            <a:r>
              <a:rPr lang="en-US" sz="2400"/>
              <a:t> of the FAFSA form.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 is a lot of information. </a:t>
            </a:r>
            <a:r>
              <a:rPr lang="en-US" sz="2400" b="1">
                <a:solidFill>
                  <a:srgbClr val="953734"/>
                </a:solidFill>
              </a:rPr>
              <a:t>Try to </a:t>
            </a:r>
            <a:r>
              <a:rPr lang="en-US" sz="2400" b="1" u="sng">
                <a:solidFill>
                  <a:srgbClr val="953734"/>
                </a:solidFill>
              </a:rPr>
              <a:t>not</a:t>
            </a:r>
            <a:r>
              <a:rPr lang="en-US" sz="2400" b="1">
                <a:solidFill>
                  <a:srgbClr val="953734"/>
                </a:solidFill>
              </a:rPr>
              <a:t> get overwhelmed.</a:t>
            </a:r>
            <a:endParaRPr/>
          </a:p>
        </p:txBody>
      </p:sp>
      <p:pic>
        <p:nvPicPr>
          <p:cNvPr id="150" name="Google Shape;150;p5" descr="A blue sig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6951" y="374494"/>
            <a:ext cx="2770097" cy="17807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5"/>
          <p:cNvGrpSpPr/>
          <p:nvPr/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52" name="Google Shape;152;p5"/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 rot="-54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0">
                  <a:srgbClr val="4BACC6">
                    <a:alpha val="0"/>
                  </a:srgbClr>
                </a:gs>
                <a:gs pos="19000">
                  <a:srgbClr val="4BACC6">
                    <a:alpha val="0"/>
                  </a:srgbClr>
                </a:gs>
                <a:gs pos="100000">
                  <a:srgbClr val="92CCDC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617581" y="921715"/>
            <a:ext cx="3872267" cy="128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Worksheet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366092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39000">
                <a:srgbClr val="244061">
                  <a:alpha val="0"/>
                </a:srgbClr>
              </a:gs>
              <a:gs pos="100000">
                <a:srgbClr val="000000">
                  <a:alpha val="71764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617581" y="4541263"/>
            <a:ext cx="3497218" cy="1395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Fill out the worksheet while watching the videos. Be prepared to share after each video.</a:t>
            </a:r>
            <a:endParaRPr/>
          </a:p>
        </p:txBody>
      </p:sp>
      <p:pic>
        <p:nvPicPr>
          <p:cNvPr id="164" name="Google Shape;164;p6" descr="A questionnaire with black and white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78" r="278"/>
          <a:stretch/>
        </p:blipFill>
        <p:spPr>
          <a:xfrm>
            <a:off x="4930430" y="743851"/>
            <a:ext cx="3872266" cy="49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79000">
                <a:srgbClr val="366092">
                  <a:alpha val="21960"/>
                </a:srgbClr>
              </a:gs>
              <a:gs pos="100000">
                <a:srgbClr val="366092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9DB8"/>
            </a:gs>
            <a:gs pos="23000">
              <a:srgbClr val="3A9DB8"/>
            </a:gs>
            <a:gs pos="69000">
              <a:srgbClr val="31859B"/>
            </a:gs>
            <a:gs pos="97000">
              <a:srgbClr val="2D7C91"/>
            </a:gs>
            <a:gs pos="100000">
              <a:srgbClr val="2D7C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628650" y="5150900"/>
            <a:ext cx="6078140" cy="1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Video: What is FAFSA?</a:t>
            </a:r>
            <a:endParaRPr/>
          </a:p>
        </p:txBody>
      </p:sp>
      <p:pic>
        <p:nvPicPr>
          <p:cNvPr id="171" name="Google Shape;17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5585" b="5585"/>
          <a:stretch/>
        </p:blipFill>
        <p:spPr>
          <a:xfrm>
            <a:off x="0" y="21396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 extrusionOk="0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2437209" y="3966110"/>
            <a:ext cx="4269581" cy="3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>
                <a:solidFill>
                  <a:schemeClr val="dk1"/>
                </a:solidFill>
              </a:rPr>
              <a:t>Click on the image to access the video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-54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rgbClr val="4F81BD">
                  <a:alpha val="49803"/>
                </a:srgbClr>
              </a:gs>
              <a:gs pos="100000">
                <a:srgbClr val="24406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 rot="-54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 rot="6097846">
            <a:off x="-1161554" y="1712395"/>
            <a:ext cx="4808302" cy="306650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93B3D7">
                  <a:alpha val="0"/>
                </a:srgbClr>
              </a:gs>
              <a:gs pos="39000">
                <a:srgbClr val="93B3D7">
                  <a:alpha val="0"/>
                </a:srgbClr>
              </a:gs>
              <a:gs pos="100000">
                <a:srgbClr val="366092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-2" y="1901957"/>
            <a:ext cx="3229052" cy="307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Your Response After Each Video </a:t>
            </a:r>
            <a:endParaRPr/>
          </a:p>
        </p:txBody>
      </p:sp>
      <p:pic>
        <p:nvPicPr>
          <p:cNvPr id="183" name="Google Shape;18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24559" y="1451275"/>
            <a:ext cx="352383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0">
                <a:srgbClr val="244061">
                  <a:alpha val="82745"/>
                </a:srgbClr>
              </a:gs>
              <a:gs pos="21000">
                <a:srgbClr val="244061">
                  <a:alpha val="82745"/>
                </a:srgbClr>
              </a:gs>
              <a:gs pos="100000">
                <a:srgbClr val="4F81BD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3000">
                <a:srgbClr val="366092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0">
                <a:srgbClr val="366092">
                  <a:alpha val="0"/>
                </a:srgbClr>
              </a:gs>
              <a:gs pos="3000">
                <a:srgbClr val="366092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rgbClr val="4F81BD">
                  <a:alpha val="25882"/>
                </a:srgbClr>
              </a:gs>
              <a:gs pos="85000">
                <a:srgbClr val="93B3D7">
                  <a:alpha val="0"/>
                </a:srgbClr>
              </a:gs>
              <a:gs pos="100000">
                <a:srgbClr val="93B3D7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762000" y="343557"/>
            <a:ext cx="5036024" cy="154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the FAFSA?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rgbClr val="366092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790" y="3136444"/>
            <a:ext cx="1810559" cy="181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1173</Words>
  <Application>Microsoft Macintosh PowerPoint</Application>
  <PresentationFormat>On-screen Show (4:3)</PresentationFormat>
  <Paragraphs>109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</vt:lpstr>
      <vt:lpstr>Courier New</vt:lpstr>
      <vt:lpstr>Noto Sans Symbols</vt:lpstr>
      <vt:lpstr>Times</vt:lpstr>
      <vt:lpstr>1_Office Theme</vt:lpstr>
      <vt:lpstr> Filling Out the FAFSA 12th Grade  </vt:lpstr>
      <vt:lpstr>The FAFSA</vt:lpstr>
      <vt:lpstr>The FAFSA</vt:lpstr>
      <vt:lpstr>The FAFSA</vt:lpstr>
      <vt:lpstr>PowerPoint Presentation</vt:lpstr>
      <vt:lpstr>Worksheet</vt:lpstr>
      <vt:lpstr>Video: What is FAFSA?</vt:lpstr>
      <vt:lpstr>Share Your Response After Each Video </vt:lpstr>
      <vt:lpstr>What is the FAFSA?</vt:lpstr>
      <vt:lpstr>What is the FAFSA?</vt:lpstr>
      <vt:lpstr>Video: Who Is a Contributor on the FAFSA Form?</vt:lpstr>
      <vt:lpstr>Who is a contributor on the FAFSA form?</vt:lpstr>
      <vt:lpstr>Who is a contributor on the FAFSA form?</vt:lpstr>
      <vt:lpstr>Video: What does it mean to provide consent and approval on the FAFSA?</vt:lpstr>
      <vt:lpstr>What does it mean to provide consent and approval on the FAFSA form?</vt:lpstr>
      <vt:lpstr>What does it mean to provide consent and approval on the FAFSA form?</vt:lpstr>
      <vt:lpstr>Video: What Happens After Submitting Your FAFSA??</vt:lpstr>
      <vt:lpstr>What happens after submitting your FAFSA form?</vt:lpstr>
      <vt:lpstr>What happens after submitting your FAFSA form?</vt:lpstr>
      <vt:lpstr>More FAFSA Tips</vt:lpstr>
      <vt:lpstr>More FAFSA Tips</vt:lpstr>
      <vt:lpstr>More FAFSA Tips</vt:lpstr>
      <vt:lpstr>More FAFSA Tips</vt:lpstr>
      <vt:lpstr>More FAFSA Tips</vt:lpstr>
      <vt:lpstr>Whole Group Dialogue</vt:lpstr>
      <vt:lpstr>Good to Know</vt:lpstr>
      <vt:lpstr>Good to Know</vt:lpstr>
      <vt:lpstr>Wondering if you are eligible?</vt:lpstr>
      <vt:lpstr>For additional guidance:</vt:lpstr>
      <vt:lpstr>Final Thoughts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Jennifer E Kunze</cp:lastModifiedBy>
  <cp:revision>4</cp:revision>
  <dcterms:created xsi:type="dcterms:W3CDTF">2018-04-19T19:19:53Z</dcterms:created>
  <dcterms:modified xsi:type="dcterms:W3CDTF">2024-11-26T20:29:53Z</dcterms:modified>
</cp:coreProperties>
</file>